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58" r:id="rId3"/>
    <p:sldId id="266" r:id="rId4"/>
    <p:sldId id="267" r:id="rId5"/>
    <p:sldId id="268" r:id="rId6"/>
    <p:sldId id="269" r:id="rId7"/>
    <p:sldId id="270" r:id="rId8"/>
    <p:sldId id="262" r:id="rId9"/>
    <p:sldId id="263" r:id="rId10"/>
    <p:sldId id="279" r:id="rId11"/>
    <p:sldId id="280" r:id="rId12"/>
    <p:sldId id="281" r:id="rId13"/>
    <p:sldId id="282" r:id="rId14"/>
    <p:sldId id="283" r:id="rId15"/>
    <p:sldId id="25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94631" autoAdjust="0"/>
  </p:normalViewPr>
  <p:slideViewPr>
    <p:cSldViewPr>
      <p:cViewPr varScale="1">
        <p:scale>
          <a:sx n="101" d="100"/>
          <a:sy n="101" d="100"/>
        </p:scale>
        <p:origin x="19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yush  Dubey" userId="e3d2891b-3fb6-411b-87ac-335efc88b730" providerId="ADAL" clId="{AC3C1E94-84A4-A44B-9948-834921BC538D}"/>
    <pc:docChg chg="custSel modSld">
      <pc:chgData name="Piyush  Dubey" userId="e3d2891b-3fb6-411b-87ac-335efc88b730" providerId="ADAL" clId="{AC3C1E94-84A4-A44B-9948-834921BC538D}" dt="2023-05-19T21:36:24.827" v="0" actId="478"/>
      <pc:docMkLst>
        <pc:docMk/>
      </pc:docMkLst>
      <pc:sldChg chg="delSp mod">
        <pc:chgData name="Piyush  Dubey" userId="e3d2891b-3fb6-411b-87ac-335efc88b730" providerId="ADAL" clId="{AC3C1E94-84A4-A44B-9948-834921BC538D}" dt="2023-05-19T21:36:24.827" v="0" actId="478"/>
        <pc:sldMkLst>
          <pc:docMk/>
          <pc:sldMk cId="4035339506" sldId="257"/>
        </pc:sldMkLst>
        <pc:spChg chg="del">
          <ac:chgData name="Piyush  Dubey" userId="e3d2891b-3fb6-411b-87ac-335efc88b730" providerId="ADAL" clId="{AC3C1E94-84A4-A44B-9948-834921BC538D}" dt="2023-05-19T21:36:24.827" v="0" actId="478"/>
          <ac:spMkLst>
            <pc:docMk/>
            <pc:sldMk cId="4035339506" sldId="257"/>
            <ac:spMk id="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t>20/05/23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049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#4.0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/>
              <a:t>Data Pre-processing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Transforming raw data into features that better represent the underlying problem to the predictive models, resulting in improved model accuracy on unseen data.</a:t>
            </a: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182803"/>
            <a:ext cx="7530901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81256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4589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Framework of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3925"/>
            <a:ext cx="8229600" cy="4929411"/>
          </a:xfrm>
        </p:spPr>
        <p:txBody>
          <a:bodyPr>
            <a:norm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Frame your problem: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Can you frame your problem in a way that machine learning could be useful. </a:t>
            </a:r>
            <a:r>
              <a:rPr lang="en-IN" sz="2000" b="1" dirty="0" err="1">
                <a:solidFill>
                  <a:srgbClr val="C00000"/>
                </a:solidFill>
              </a:rPr>
              <a:t>Eg</a:t>
            </a:r>
            <a:r>
              <a:rPr lang="en-IN" sz="2000" b="1" dirty="0">
                <a:solidFill>
                  <a:srgbClr val="C00000"/>
                </a:solidFill>
              </a:rPr>
              <a:t>: prediction.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Understand your data: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What data will be most helpful to understand and generate a better understanding of the problem.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Frame your feature goals: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What are you optimizing for?</a:t>
            </a:r>
          </a:p>
          <a:p>
            <a:pPr lvl="2"/>
            <a:r>
              <a:rPr lang="en-IN" sz="1800" b="1" dirty="0">
                <a:solidFill>
                  <a:srgbClr val="C00000"/>
                </a:solidFill>
              </a:rPr>
              <a:t>Iteration speed</a:t>
            </a:r>
          </a:p>
          <a:p>
            <a:pPr lvl="2"/>
            <a:r>
              <a:rPr lang="en-IN" sz="1800" b="1" dirty="0">
                <a:solidFill>
                  <a:srgbClr val="C00000"/>
                </a:solidFill>
              </a:rPr>
              <a:t>Model performance</a:t>
            </a:r>
          </a:p>
          <a:p>
            <a:r>
              <a:rPr lang="en-IN" sz="2400" b="1" dirty="0">
                <a:solidFill>
                  <a:srgbClr val="FF0000"/>
                </a:solidFill>
              </a:rPr>
              <a:t>Test, Iterate, Test Again: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Check your choices for robustness.</a:t>
            </a:r>
          </a:p>
          <a:p>
            <a:pPr lvl="1"/>
            <a:r>
              <a:rPr lang="en-IN" sz="2000" b="1" dirty="0">
                <a:solidFill>
                  <a:srgbClr val="C00000"/>
                </a:solidFill>
              </a:rPr>
              <a:t>Validate </a:t>
            </a:r>
          </a:p>
          <a:p>
            <a:endParaRPr lang="en-IN" sz="2400" b="1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54457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341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rgbClr val="C00000"/>
                </a:solidFill>
              </a:rPr>
              <a:t>Aspects of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3925"/>
            <a:ext cx="8229600" cy="4929411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Feature Selection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Extraction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Addition</a:t>
            </a:r>
          </a:p>
          <a:p>
            <a:r>
              <a:rPr lang="en-IN" b="1" dirty="0">
                <a:solidFill>
                  <a:srgbClr val="FF0000"/>
                </a:solidFill>
              </a:rPr>
              <a:t>Feature Filtering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5003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8680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IN" sz="4000" dirty="0">
                <a:solidFill>
                  <a:srgbClr val="C00000"/>
                </a:solidFill>
              </a:rPr>
              <a:t>Example: flight date time </a:t>
            </a:r>
            <a:r>
              <a:rPr lang="en-IN" sz="4000" dirty="0" err="1">
                <a:solidFill>
                  <a:srgbClr val="C00000"/>
                </a:solidFill>
              </a:rPr>
              <a:t>vs</a:t>
            </a:r>
            <a:r>
              <a:rPr lang="en-IN" sz="4000" dirty="0">
                <a:solidFill>
                  <a:srgbClr val="C00000"/>
                </a:solidFill>
              </a:rPr>
              <a:t>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Status of flight depends on the hour of the day, not on the date-time.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2555553"/>
            <a:ext cx="3190380" cy="2961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27561"/>
            <a:ext cx="3505200" cy="2889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4332784" y="3861048"/>
            <a:ext cx="887288" cy="36004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5003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3937020" imgH="5409524" progId="">
                  <p:embed/>
                </p:oleObj>
              </mc:Choice>
              <mc:Fallback>
                <p:oleObj r:id="rId4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39552" y="5805264"/>
            <a:ext cx="8424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Creating new feature “</a:t>
            </a:r>
            <a:r>
              <a:rPr lang="en-IN" sz="2400" b="1" dirty="0" err="1">
                <a:solidFill>
                  <a:srgbClr val="FF0000"/>
                </a:solidFill>
              </a:rPr>
              <a:t>Hour_of_Day</a:t>
            </a:r>
            <a:r>
              <a:rPr lang="en-IN" sz="2400" b="1" dirty="0">
                <a:solidFill>
                  <a:srgbClr val="FF0000"/>
                </a:solidFill>
              </a:rPr>
              <a:t>” is the feature engineering.</a:t>
            </a:r>
          </a:p>
        </p:txBody>
      </p:sp>
    </p:spTree>
    <p:extLst>
      <p:ext uri="{BB962C8B-B14F-4D97-AF65-F5344CB8AC3E}">
        <p14:creationId xmlns:p14="http://schemas.microsoft.com/office/powerpoint/2010/main" val="3161540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332656"/>
            <a:ext cx="9323512" cy="1143000"/>
          </a:xfrm>
        </p:spPr>
        <p:txBody>
          <a:bodyPr>
            <a:normAutofit/>
          </a:bodyPr>
          <a:lstStyle/>
          <a:p>
            <a:pPr algn="l"/>
            <a:r>
              <a:rPr lang="en-IN" sz="2800" dirty="0">
                <a:solidFill>
                  <a:srgbClr val="C00000"/>
                </a:solidFill>
              </a:rPr>
              <a:t>Feature Selection </a:t>
            </a:r>
            <a:r>
              <a:rPr lang="en-IN" sz="2800" dirty="0" err="1">
                <a:solidFill>
                  <a:srgbClr val="C00000"/>
                </a:solidFill>
              </a:rPr>
              <a:t>vs</a:t>
            </a:r>
            <a:r>
              <a:rPr lang="en-IN" sz="2800" dirty="0">
                <a:solidFill>
                  <a:srgbClr val="C00000"/>
                </a:solidFill>
              </a:rPr>
              <a:t> Feature Extraction </a:t>
            </a:r>
            <a:r>
              <a:rPr lang="en-IN" sz="2800" dirty="0" err="1">
                <a:solidFill>
                  <a:srgbClr val="C00000"/>
                </a:solidFill>
              </a:rPr>
              <a:t>vs</a:t>
            </a:r>
            <a:r>
              <a:rPr lang="en-IN" sz="2800" dirty="0">
                <a:solidFill>
                  <a:srgbClr val="C00000"/>
                </a:solidFill>
              </a:rPr>
              <a:t>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/>
          </a:bodyPr>
          <a:lstStyle/>
          <a:p>
            <a:r>
              <a:rPr lang="en-IN" sz="2800" b="1" i="1" dirty="0">
                <a:solidFill>
                  <a:srgbClr val="FF0000"/>
                </a:solidFill>
              </a:rPr>
              <a:t>Feature selection </a:t>
            </a:r>
            <a:r>
              <a:rPr lang="en-IN" sz="2800" b="1" dirty="0">
                <a:solidFill>
                  <a:srgbClr val="FF0000"/>
                </a:solidFill>
              </a:rPr>
              <a:t>is essential for </a:t>
            </a:r>
            <a:r>
              <a:rPr lang="en-IN" sz="2800" b="1" dirty="0"/>
              <a:t>creating the dataset</a:t>
            </a:r>
            <a:r>
              <a:rPr lang="en-IN" sz="2800" b="1" dirty="0">
                <a:solidFill>
                  <a:srgbClr val="FF0000"/>
                </a:solidFill>
              </a:rPr>
              <a:t>.</a:t>
            </a:r>
          </a:p>
          <a:p>
            <a:r>
              <a:rPr lang="en-IN" sz="2800" b="1" i="1" dirty="0">
                <a:solidFill>
                  <a:srgbClr val="FF0000"/>
                </a:solidFill>
              </a:rPr>
              <a:t>Feature extraction </a:t>
            </a:r>
            <a:r>
              <a:rPr lang="en-IN" sz="2800" b="1" dirty="0">
                <a:solidFill>
                  <a:srgbClr val="FF0000"/>
                </a:solidFill>
              </a:rPr>
              <a:t>applies </a:t>
            </a:r>
            <a:r>
              <a:rPr lang="en-IN" sz="2800" b="1" dirty="0"/>
              <a:t>automatic methods </a:t>
            </a:r>
            <a:r>
              <a:rPr lang="en-IN" sz="2800" b="1" dirty="0">
                <a:solidFill>
                  <a:srgbClr val="FF0000"/>
                </a:solidFill>
              </a:rPr>
              <a:t>like PCA for constructing new features.</a:t>
            </a:r>
          </a:p>
          <a:p>
            <a:r>
              <a:rPr lang="en-IN" sz="2800" b="1" i="1" dirty="0">
                <a:solidFill>
                  <a:srgbClr val="FF0000"/>
                </a:solidFill>
              </a:rPr>
              <a:t>Feature engineering </a:t>
            </a:r>
            <a:r>
              <a:rPr lang="en-IN" sz="2800" b="1" dirty="0">
                <a:solidFill>
                  <a:srgbClr val="FF0000"/>
                </a:solidFill>
              </a:rPr>
              <a:t>deals with the </a:t>
            </a:r>
            <a:r>
              <a:rPr lang="en-IN" sz="2800" b="1" dirty="0"/>
              <a:t>manual construction</a:t>
            </a:r>
            <a:r>
              <a:rPr lang="en-IN" sz="2800" b="1" dirty="0">
                <a:solidFill>
                  <a:srgbClr val="FF0000"/>
                </a:solidFill>
              </a:rPr>
              <a:t> of features from raw data.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1560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620603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9088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6825426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87129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Machine learning depends largely on test data.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A large amount of data is required for ML.</a:t>
            </a:r>
          </a:p>
        </p:txBody>
      </p:sp>
      <p:pic>
        <p:nvPicPr>
          <p:cNvPr id="2066" name="Picture 18" descr="Image result for data preprocessing in machine learn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79" y="2780928"/>
            <a:ext cx="8430085" cy="3033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090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Different types of data in ML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3580903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343" y="1833498"/>
            <a:ext cx="3168352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9512" y="1894180"/>
            <a:ext cx="511256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Data can be categorized into 4 basic types: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Numerical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Categorical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Time Series Data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3200" b="1" dirty="0">
                <a:solidFill>
                  <a:srgbClr val="FF0000"/>
                </a:solidFill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407571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Numerical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862905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369" y="2173278"/>
            <a:ext cx="5221968" cy="339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8209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Categorical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952914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5842" name="Picture 2" descr="https://cdn-images-1.medium.com/max/640/1*wqUH7IOl8Hky5BI6RvoG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83" y="1772816"/>
            <a:ext cx="3151513" cy="4064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844" name="Picture 4" descr="https://cdn-images-1.medium.com/max/640/1*ic6iZ37F-HSpXH436apJNA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300" y="2852936"/>
            <a:ext cx="5396804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868144" y="3861048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Ordinal Data</a:t>
            </a:r>
          </a:p>
        </p:txBody>
      </p:sp>
    </p:spTree>
    <p:extLst>
      <p:ext uri="{BB962C8B-B14F-4D97-AF65-F5344CB8AC3E}">
        <p14:creationId xmlns:p14="http://schemas.microsoft.com/office/powerpoint/2010/main" val="1891689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Time-Series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58364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6866" name="Picture 2" descr="https://cdn-images-1.medium.com/max/640/1*3H17aiABEWXRY_ZD5MG6f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68" y="1556792"/>
            <a:ext cx="6481076" cy="4435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67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Text Data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820762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pic>
        <p:nvPicPr>
          <p:cNvPr id="37890" name="Picture 2" descr="https://cdn-images-1.medium.com/max/640/1*E1haIGB9K4K89PsFZgm-pw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951" y="1844532"/>
            <a:ext cx="6921008" cy="3960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55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 Preparation Process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031961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8964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The process of data preparation comprises the following: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Selection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Pre-processing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Transformation</a:t>
            </a:r>
          </a:p>
        </p:txBody>
      </p:sp>
      <p:pic>
        <p:nvPicPr>
          <p:cNvPr id="29711" name="Picture 15" descr="Image result for importance of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2501" y="1979120"/>
            <a:ext cx="5328592" cy="4060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487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C00000"/>
                </a:solidFill>
              </a:rPr>
              <a:t>Data Selection</a:t>
            </a:r>
            <a:endParaRPr lang="en-IN" sz="4800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11560" y="126876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8873779"/>
              </p:ext>
            </p:extLst>
          </p:nvPr>
        </p:nvGraphicFramePr>
        <p:xfrm>
          <a:off x="7391400" y="85725"/>
          <a:ext cx="1676400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3937020" imgH="5409524" progId="">
                  <p:embed/>
                </p:oleObj>
              </mc:Choice>
              <mc:Fallback>
                <p:oleObj r:id="rId2" imgW="13937020" imgH="5409524" progId="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9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1EE48D-BB5F-4175-A7DB-FC35B6A5FF6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© LPU :: INT247 Machine Learning Foundations 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1412776"/>
            <a:ext cx="91450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Steps involved in Data Selection involves: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Selecting only a subset of available data.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The selected sample must be an accurate representation of the entire population.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Some data can be derived or simulated from the available data if required.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400" b="1" dirty="0">
                <a:solidFill>
                  <a:srgbClr val="FF0000"/>
                </a:solidFill>
              </a:rPr>
              <a:t>Data not relevant to the problem at hand can be excluded.</a:t>
            </a:r>
          </a:p>
        </p:txBody>
      </p:sp>
    </p:spTree>
    <p:extLst>
      <p:ext uri="{BB962C8B-B14F-4D97-AF65-F5344CB8AC3E}">
        <p14:creationId xmlns:p14="http://schemas.microsoft.com/office/powerpoint/2010/main" val="2601966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402</Words>
  <Application>Microsoft Macintosh PowerPoint</Application>
  <PresentationFormat>On-screen Show (4:3)</PresentationFormat>
  <Paragraphs>64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Rounded MT Bold</vt:lpstr>
      <vt:lpstr>Broadway</vt:lpstr>
      <vt:lpstr>Calibri</vt:lpstr>
      <vt:lpstr>Tahoma</vt:lpstr>
      <vt:lpstr>Office Theme</vt:lpstr>
      <vt:lpstr>INT247 Machine Learning Foundations</vt:lpstr>
      <vt:lpstr>Data</vt:lpstr>
      <vt:lpstr>Different types of data in ML</vt:lpstr>
      <vt:lpstr>Numerical Data</vt:lpstr>
      <vt:lpstr>Categorical Data</vt:lpstr>
      <vt:lpstr>Time-Series Data</vt:lpstr>
      <vt:lpstr>Text Data</vt:lpstr>
      <vt:lpstr>Data Preparation Process</vt:lpstr>
      <vt:lpstr>Data Selection</vt:lpstr>
      <vt:lpstr>Feature Engineering</vt:lpstr>
      <vt:lpstr>Framework of Feature Engineering</vt:lpstr>
      <vt:lpstr>Aspects of Feature Engineering</vt:lpstr>
      <vt:lpstr>Example: flight date time vs status</vt:lpstr>
      <vt:lpstr>Feature Selection vs Feature Extraction vs Feature Engineering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Piyush  Dubey</cp:lastModifiedBy>
  <cp:revision>38</cp:revision>
  <dcterms:created xsi:type="dcterms:W3CDTF">2018-12-24T05:04:17Z</dcterms:created>
  <dcterms:modified xsi:type="dcterms:W3CDTF">2023-05-19T21:36:28Z</dcterms:modified>
</cp:coreProperties>
</file>

<file path=docProps/thumbnail.jpeg>
</file>